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4" r:id="rId2"/>
    <p:sldId id="282" r:id="rId3"/>
    <p:sldId id="283" r:id="rId4"/>
    <p:sldId id="284" r:id="rId5"/>
    <p:sldId id="286" r:id="rId6"/>
    <p:sldId id="287" r:id="rId7"/>
    <p:sldId id="288" r:id="rId8"/>
    <p:sldId id="289" r:id="rId9"/>
    <p:sldId id="291" r:id="rId10"/>
    <p:sldId id="292" r:id="rId11"/>
    <p:sldId id="290" r:id="rId12"/>
    <p:sldId id="285" r:id="rId13"/>
    <p:sldId id="293" r:id="rId14"/>
    <p:sldId id="271" r:id="rId15"/>
    <p:sldId id="272" r:id="rId16"/>
    <p:sldId id="273" r:id="rId17"/>
    <p:sldId id="274" r:id="rId18"/>
    <p:sldId id="276" r:id="rId19"/>
    <p:sldId id="277" r:id="rId20"/>
    <p:sldId id="258" r:id="rId21"/>
    <p:sldId id="259" r:id="rId22"/>
    <p:sldId id="260" r:id="rId23"/>
    <p:sldId id="261" r:id="rId24"/>
    <p:sldId id="262" r:id="rId25"/>
    <p:sldId id="296" r:id="rId26"/>
    <p:sldId id="297" r:id="rId27"/>
    <p:sldId id="298" r:id="rId28"/>
    <p:sldId id="295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9" autoAdjust="0"/>
    <p:restoredTop sz="94660"/>
  </p:normalViewPr>
  <p:slideViewPr>
    <p:cSldViewPr snapToGrid="0">
      <p:cViewPr>
        <p:scale>
          <a:sx n="58" d="100"/>
          <a:sy n="58" d="100"/>
        </p:scale>
        <p:origin x="11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hg.cmp.uea.ac.uk/tech/jas/vhg2021/CWASA-legacy-gui-panel.html" TargetMode="External"/><Relationship Id="rId2" Type="http://schemas.openxmlformats.org/officeDocument/2006/relationships/hyperlink" Target="https://www.researchgate.net/publication/306362600_HamNoSys_to_SiGML_Conversion_System_for_Sign_Language_Autom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software/lex-parser.s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C8C7-6ADE-50B9-DA09-768ACFFC6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/>
              <a:t>Dell Hackathon</a:t>
            </a:r>
            <a:br>
              <a:rPr lang="en-IN" dirty="0"/>
            </a:br>
            <a:r>
              <a:rPr lang="en-IN" dirty="0"/>
              <a:t>Indian Sign Language Localisation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EA665-EFC8-92C3-E92F-8B76A361B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7" y="3266843"/>
            <a:ext cx="10993546" cy="59032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IN" sz="4000" dirty="0"/>
              <a:t>-Team 10</a:t>
            </a:r>
          </a:p>
        </p:txBody>
      </p:sp>
    </p:spTree>
    <p:extLst>
      <p:ext uri="{BB962C8B-B14F-4D97-AF65-F5344CB8AC3E}">
        <p14:creationId xmlns:p14="http://schemas.microsoft.com/office/powerpoint/2010/main" val="20196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ntitled video - Made with Clipchamp (3)" descr="A screenshot of a video gam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2F7C4EA-B46A-9D06-203B-1AB519D784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1166" y="1727155"/>
            <a:ext cx="6518800" cy="36668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217FC-6E8B-746D-7F3D-6888A785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Working contd.</a:t>
            </a:r>
          </a:p>
        </p:txBody>
      </p:sp>
    </p:spTree>
    <p:extLst>
      <p:ext uri="{BB962C8B-B14F-4D97-AF65-F5344CB8AC3E}">
        <p14:creationId xmlns:p14="http://schemas.microsoft.com/office/powerpoint/2010/main" val="7527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077B3-F9B8-BCDE-C014-421B20EA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EFDF-F150-CE5E-4763-7624521C0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Lack of data</a:t>
            </a:r>
          </a:p>
          <a:p>
            <a:r>
              <a:rPr lang="en-IN" sz="3600" dirty="0"/>
              <a:t>Accuracy is not consistent</a:t>
            </a:r>
          </a:p>
          <a:p>
            <a:r>
              <a:rPr lang="en-IN" sz="3600" dirty="0"/>
              <a:t>Process of training is very slow; lot of time is consumed</a:t>
            </a:r>
          </a:p>
          <a:p>
            <a:r>
              <a:rPr lang="en-IN" sz="3600" dirty="0"/>
              <a:t>Generating real time output requires lot of processing power</a:t>
            </a:r>
          </a:p>
          <a:p>
            <a:pPr marL="0" indent="0">
              <a:buNone/>
            </a:pPr>
            <a:endParaRPr lang="en-IN" sz="3600" dirty="0"/>
          </a:p>
          <a:p>
            <a:endParaRPr lang="en-IN" sz="3600" dirty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717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3994-8CC4-217E-3FA5-F0454A53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2) Text to </a:t>
            </a:r>
            <a:r>
              <a:rPr lang="en-IN" sz="3200" dirty="0" err="1"/>
              <a:t>isl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699F4-3C92-EECF-D664-AA1A23521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While similar, converting written text into gestures requires a different approach and implementation</a:t>
            </a:r>
          </a:p>
          <a:p>
            <a:r>
              <a:rPr lang="en-IN" sz="3600" dirty="0"/>
              <a:t>Written text needs to be </a:t>
            </a:r>
            <a:r>
              <a:rPr lang="en-IN" sz="3600" dirty="0">
                <a:solidFill>
                  <a:srgbClr val="FF0000"/>
                </a:solidFill>
              </a:rPr>
              <a:t>converted into gestures </a:t>
            </a:r>
            <a:r>
              <a:rPr lang="en-IN" sz="3600" dirty="0"/>
              <a:t>which can be understood by the user conversing in the sign language</a:t>
            </a:r>
          </a:p>
        </p:txBody>
      </p:sp>
    </p:spTree>
    <p:extLst>
      <p:ext uri="{BB962C8B-B14F-4D97-AF65-F5344CB8AC3E}">
        <p14:creationId xmlns:p14="http://schemas.microsoft.com/office/powerpoint/2010/main" val="110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F5D5-86CB-77C5-AA3C-05D3C6CC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C802-BF7D-D9C4-6E74-90104F3E4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Lot of image and text data is needed to create a model that can </a:t>
            </a:r>
            <a:r>
              <a:rPr lang="en-IN" sz="3600" dirty="0">
                <a:solidFill>
                  <a:srgbClr val="FF0000"/>
                </a:solidFill>
              </a:rPr>
              <a:t>replicate the respective gesture</a:t>
            </a:r>
          </a:p>
          <a:p>
            <a:r>
              <a:rPr lang="en-IN" sz="3600" dirty="0"/>
              <a:t>Converting text/strings into a form that is readable by the computer and producing the respective gesture</a:t>
            </a:r>
          </a:p>
        </p:txBody>
      </p:sp>
    </p:spTree>
    <p:extLst>
      <p:ext uri="{BB962C8B-B14F-4D97-AF65-F5344CB8AC3E}">
        <p14:creationId xmlns:p14="http://schemas.microsoft.com/office/powerpoint/2010/main" val="7108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C419-264D-309F-3E17-22FA7C92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5B6FD-B351-EB93-800A-09173143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Simple mapping of gestures to letters/numbers can be created</a:t>
            </a:r>
          </a:p>
          <a:p>
            <a:r>
              <a:rPr lang="en-IN" sz="3600" dirty="0"/>
              <a:t>Rudimentary and not intuitive enough, not visually appealing </a:t>
            </a:r>
          </a:p>
          <a:p>
            <a:r>
              <a:rPr lang="en-IN" sz="3600" dirty="0"/>
              <a:t>May or may not help in translation</a:t>
            </a:r>
          </a:p>
        </p:txBody>
      </p:sp>
    </p:spTree>
    <p:extLst>
      <p:ext uri="{BB962C8B-B14F-4D97-AF65-F5344CB8AC3E}">
        <p14:creationId xmlns:p14="http://schemas.microsoft.com/office/powerpoint/2010/main" val="19578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andicam 2024-01-19 14-06-08-676" descr="A computer screen shot of a program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8C1CBDB7-A216-ED7B-F021-0B55F4002D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664" y="1758151"/>
            <a:ext cx="6518800" cy="36668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5C2BA-F919-AA49-2E92-B316B22D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Initial Approach contd.</a:t>
            </a:r>
          </a:p>
        </p:txBody>
      </p:sp>
    </p:spTree>
    <p:extLst>
      <p:ext uri="{BB962C8B-B14F-4D97-AF65-F5344CB8AC3E}">
        <p14:creationId xmlns:p14="http://schemas.microsoft.com/office/powerpoint/2010/main" val="37959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8BDD-2EA3-5826-EA64-FD2F4BAF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areas of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31FA-7F02-BCB5-3A60-8505B85A4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Gestures for words instead of splitting them letter by letter</a:t>
            </a:r>
          </a:p>
          <a:p>
            <a:r>
              <a:rPr lang="en-IN" sz="3600" dirty="0"/>
              <a:t>Increasing size of inbuilt library</a:t>
            </a:r>
          </a:p>
          <a:p>
            <a:r>
              <a:rPr lang="en-IN" sz="3600" dirty="0"/>
              <a:t>Improving quality and feasibility of output</a:t>
            </a:r>
          </a:p>
          <a:p>
            <a:pPr marL="0" indent="0">
              <a:buNone/>
            </a:pPr>
            <a:endParaRPr lang="en-IN" sz="36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059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1D5D-2733-4371-4D3B-E45D2C04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Approach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91874-C611-D7E9-8F8E-AA7D2739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Improving library size and culminating gestures paved a solution built on Deep Learning techniques</a:t>
            </a:r>
          </a:p>
          <a:p>
            <a:r>
              <a:rPr lang="en-IN" sz="3600" dirty="0"/>
              <a:t>Training an RNN to recognise words built on ISL data and produce the respective output</a:t>
            </a:r>
          </a:p>
        </p:txBody>
      </p:sp>
    </p:spTree>
    <p:extLst>
      <p:ext uri="{BB962C8B-B14F-4D97-AF65-F5344CB8AC3E}">
        <p14:creationId xmlns:p14="http://schemas.microsoft.com/office/powerpoint/2010/main" val="139906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DBD2-8802-5D12-3068-84C32703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Problems with approach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3DAB-27C0-6CB4-901F-03E12D12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RNN requires a lot of textual data, while ISL data is mostly built on gestures and pictures</a:t>
            </a:r>
          </a:p>
          <a:p>
            <a:r>
              <a:rPr lang="en-IN" sz="3600" dirty="0"/>
              <a:t>Lots of data is required </a:t>
            </a:r>
          </a:p>
          <a:p>
            <a:r>
              <a:rPr lang="en-IN" sz="3600" dirty="0"/>
              <a:t>NLP processing and recognition of POS tagging was not accurate and resulted in incorrect output</a:t>
            </a:r>
          </a:p>
          <a:p>
            <a:endParaRPr lang="en-IN" sz="3600" dirty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19592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33AD-8B28-1EFD-D7C4-9417A5D4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Final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AC8B-EBB5-BEB7-4260-312F31802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IN" sz="3200" dirty="0"/>
              <a:t>Existing gesture recognition libraries of Hamburg notation system is used for easier implementation</a:t>
            </a:r>
          </a:p>
          <a:p>
            <a:r>
              <a:rPr lang="en-IN" sz="3200" dirty="0" err="1"/>
              <a:t>HamNoSyS</a:t>
            </a:r>
            <a:r>
              <a:rPr lang="en-IN" sz="3200" dirty="0"/>
              <a:t> symbols are combined with XML to create </a:t>
            </a:r>
            <a:r>
              <a:rPr lang="en-IN" sz="3200" dirty="0" err="1"/>
              <a:t>SigML</a:t>
            </a:r>
            <a:r>
              <a:rPr lang="en-IN" sz="3200" dirty="0"/>
              <a:t>(Signing gesture markup language) which is understood by 3D avatar </a:t>
            </a:r>
            <a:r>
              <a:rPr lang="en-IN" sz="3200" dirty="0" err="1"/>
              <a:t>softwares</a:t>
            </a:r>
            <a:endParaRPr lang="en-IN" sz="3200" dirty="0"/>
          </a:p>
          <a:p>
            <a:r>
              <a:rPr lang="en-IN" sz="3200" dirty="0"/>
              <a:t>Stanford Parser is used to integrate the library and improve the NLP tasks of sentence formation, POS Tagging, etc</a:t>
            </a:r>
          </a:p>
        </p:txBody>
      </p:sp>
    </p:spTree>
    <p:extLst>
      <p:ext uri="{BB962C8B-B14F-4D97-AF65-F5344CB8AC3E}">
        <p14:creationId xmlns:p14="http://schemas.microsoft.com/office/powerpoint/2010/main" val="25703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828E-C999-EF84-98DF-BDE2A502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0710-9ABD-1B8B-3252-6B23ADB34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IN" sz="3200" dirty="0"/>
              <a:t>Deaf and mute people make up a significant portion of the Indian populus</a:t>
            </a:r>
          </a:p>
          <a:p>
            <a:r>
              <a:rPr lang="en-IN" sz="3200" dirty="0"/>
              <a:t>Only about 0.1% of the population is certified and able to converse in sign language</a:t>
            </a:r>
          </a:p>
          <a:p>
            <a:r>
              <a:rPr lang="en-IN" sz="3200" dirty="0"/>
              <a:t>Conversation and daily life of the deaf is thus extremely challenging and they are unable to complete the generally simple tasks of life</a:t>
            </a:r>
          </a:p>
        </p:txBody>
      </p:sp>
    </p:spTree>
    <p:extLst>
      <p:ext uri="{BB962C8B-B14F-4D97-AF65-F5344CB8AC3E}">
        <p14:creationId xmlns:p14="http://schemas.microsoft.com/office/powerpoint/2010/main" val="2003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A7F7695-29DD-C5D7-4949-7835C7A89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68" y="1189056"/>
            <a:ext cx="7952465" cy="447988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56D76-500B-3845-532F-C27A3321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6377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EDEF-827C-BF87-6DCB-6203ECF8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Solution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575D-E163-316E-AA61-710F593F4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The program can take any form of </a:t>
            </a:r>
            <a:r>
              <a:rPr lang="en-IN" sz="3600" dirty="0">
                <a:solidFill>
                  <a:srgbClr val="FF0000"/>
                </a:solidFill>
              </a:rPr>
              <a:t>text/string input from the user, convert it into the respective sign language and display it in a seamless animation</a:t>
            </a:r>
            <a:r>
              <a:rPr lang="en-IN" sz="3600" dirty="0"/>
              <a:t> which is visually appealing and easier to understand.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8492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F80F-4C78-C0AC-EEAD-3E5F8F70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/>
              <a:t>The working</a:t>
            </a:r>
            <a:endParaRPr lang="en-IN" sz="3600" dirty="0"/>
          </a:p>
        </p:txBody>
      </p:sp>
      <p:pic>
        <p:nvPicPr>
          <p:cNvPr id="5" name="Content Placeholder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E1DAC51F-B684-E414-2A4A-0461DA6A2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237" y="2016466"/>
            <a:ext cx="8911526" cy="4139378"/>
          </a:xfrm>
        </p:spPr>
      </p:pic>
    </p:spTree>
    <p:extLst>
      <p:ext uri="{BB962C8B-B14F-4D97-AF65-F5344CB8AC3E}">
        <p14:creationId xmlns:p14="http://schemas.microsoft.com/office/powerpoint/2010/main" val="305500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4A62-2FEB-E17A-9CE3-7BFB0A0B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Working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874F5-638E-17FA-1F1C-B2045930B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en-IN" sz="2800" dirty="0"/>
              <a:t>Technologies used-</a:t>
            </a:r>
          </a:p>
          <a:p>
            <a:r>
              <a:rPr lang="en-IN" sz="2800" dirty="0"/>
              <a:t>Python</a:t>
            </a:r>
          </a:p>
          <a:p>
            <a:r>
              <a:rPr lang="en-IN" sz="2800" dirty="0" err="1"/>
              <a:t>Javascript</a:t>
            </a:r>
            <a:r>
              <a:rPr lang="en-IN" sz="2800" dirty="0"/>
              <a:t>, Flask</a:t>
            </a:r>
          </a:p>
          <a:p>
            <a:r>
              <a:rPr lang="en-IN" sz="2800" dirty="0" err="1"/>
              <a:t>HamNoSyS</a:t>
            </a:r>
            <a:r>
              <a:rPr lang="en-IN" sz="2800" dirty="0"/>
              <a:t> Notation </a:t>
            </a:r>
          </a:p>
          <a:p>
            <a:r>
              <a:rPr lang="en-IN" sz="2800" dirty="0" err="1"/>
              <a:t>SigML</a:t>
            </a:r>
            <a:r>
              <a:rPr lang="en-IN" sz="2800" dirty="0"/>
              <a:t> Representation and </a:t>
            </a:r>
            <a:r>
              <a:rPr lang="en-IN" sz="2800" dirty="0" err="1"/>
              <a:t>convertion</a:t>
            </a:r>
            <a:endParaRPr lang="en-IN" sz="2800" dirty="0"/>
          </a:p>
          <a:p>
            <a:r>
              <a:rPr lang="en-IN" sz="2800" dirty="0"/>
              <a:t>Stanford Parser</a:t>
            </a:r>
          </a:p>
          <a:p>
            <a:r>
              <a:rPr lang="en-IN" sz="2800" dirty="0"/>
              <a:t>Basic NLP principles</a:t>
            </a:r>
          </a:p>
          <a:p>
            <a:pPr marL="0" indent="0">
              <a:buNone/>
            </a:pPr>
            <a:endParaRPr lang="en-IN" sz="2800" dirty="0"/>
          </a:p>
          <a:p>
            <a:endParaRPr lang="en-IN" sz="2800" dirty="0"/>
          </a:p>
          <a:p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6900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E747-95E4-DEA4-76DF-362B58FC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Existing solutions and inspirations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2875A-E8A9-8FD9-23F1-AF3200683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effectLst/>
                <a:latin typeface="g_d0_f4"/>
              </a:rPr>
              <a:t>The automation of sign language is a very popular area of research all over the world</a:t>
            </a:r>
          </a:p>
          <a:p>
            <a:r>
              <a:rPr lang="en-IN" sz="3200" dirty="0"/>
              <a:t>TESSA, British Sign Language, 2002</a:t>
            </a:r>
          </a:p>
          <a:p>
            <a:r>
              <a:rPr lang="en-IN" sz="3200" dirty="0"/>
              <a:t>ISLFromText.in, </a:t>
            </a:r>
            <a:r>
              <a:rPr lang="en-IN" sz="3200" dirty="0" err="1"/>
              <a:t>Thappar</a:t>
            </a:r>
            <a:r>
              <a:rPr lang="en-IN" sz="3200" dirty="0"/>
              <a:t> Institute, 2014</a:t>
            </a:r>
          </a:p>
          <a:p>
            <a:pPr marL="0" indent="0">
              <a:buNone/>
            </a:pP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9707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7F0D-A8AB-44C6-49CF-169FE819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Future prospect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57BE6-0204-3B79-8590-9227A497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2800" dirty="0"/>
              <a:t>Creating a program that can overlay on a video of a person communicating in ISL and instantly translate the gestures into language of choice in real time, similar to live captions on a video</a:t>
            </a:r>
          </a:p>
          <a:p>
            <a:r>
              <a:rPr lang="en-IN" sz="2800" dirty="0"/>
              <a:t>Wearable gloves which can translate hand movements into audio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40361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1942-A720-D95E-F0E8-1C755AFC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Learning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4927D-FF3D-2446-CB3C-FB8E27AB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en-IN" sz="2800" dirty="0"/>
              <a:t>2</a:t>
            </a:r>
            <a:r>
              <a:rPr lang="en-IN" sz="2800" baseline="30000" dirty="0"/>
              <a:t>nd</a:t>
            </a:r>
            <a:r>
              <a:rPr lang="en-IN" sz="2800" dirty="0"/>
              <a:t> Nov – Selection of problem statement</a:t>
            </a:r>
          </a:p>
          <a:p>
            <a:r>
              <a:rPr lang="en-IN" sz="2800" dirty="0"/>
              <a:t>6</a:t>
            </a:r>
            <a:r>
              <a:rPr lang="en-IN" sz="2800" baseline="30000" dirty="0"/>
              <a:t>th</a:t>
            </a:r>
            <a:r>
              <a:rPr lang="en-IN" sz="2800" dirty="0"/>
              <a:t> Nov – Initial ideas for solutions are created</a:t>
            </a:r>
          </a:p>
          <a:p>
            <a:r>
              <a:rPr lang="en-IN" sz="2800" dirty="0"/>
              <a:t>16</a:t>
            </a:r>
            <a:r>
              <a:rPr lang="en-IN" sz="2800" baseline="30000" dirty="0"/>
              <a:t>th</a:t>
            </a:r>
            <a:r>
              <a:rPr lang="en-IN" sz="2800" dirty="0"/>
              <a:t> Nov – First meeting, exchange of ideas and splitting of work</a:t>
            </a:r>
          </a:p>
          <a:p>
            <a:r>
              <a:rPr lang="en-IN" sz="2800" dirty="0"/>
              <a:t>17</a:t>
            </a:r>
            <a:r>
              <a:rPr lang="en-IN" sz="2800" baseline="30000" dirty="0"/>
              <a:t>th</a:t>
            </a:r>
            <a:r>
              <a:rPr lang="en-IN" sz="2800" dirty="0"/>
              <a:t> Nov – Second approach is ideated, and a rough sketch is drawn out and machine learning is selected for better scale</a:t>
            </a:r>
          </a:p>
          <a:p>
            <a:r>
              <a:rPr lang="en-IN" sz="2800" dirty="0"/>
              <a:t>30</a:t>
            </a:r>
            <a:r>
              <a:rPr lang="en-IN" sz="2800" baseline="30000" dirty="0"/>
              <a:t>th</a:t>
            </a:r>
            <a:r>
              <a:rPr lang="en-IN" sz="2800" dirty="0"/>
              <a:t> Nov – Second meeting, team check point</a:t>
            </a:r>
          </a:p>
          <a:p>
            <a:r>
              <a:rPr lang="en-IN" sz="2800" dirty="0"/>
              <a:t>8</a:t>
            </a:r>
            <a:r>
              <a:rPr lang="en-IN" sz="2800" baseline="30000" dirty="0"/>
              <a:t>th</a:t>
            </a:r>
            <a:r>
              <a:rPr lang="en-IN" sz="2800" dirty="0"/>
              <a:t> Dec – Third meeting, teacher mentor suggests 3d modelling for output/more visually appealing output</a:t>
            </a:r>
          </a:p>
        </p:txBody>
      </p:sp>
    </p:spTree>
    <p:extLst>
      <p:ext uri="{BB962C8B-B14F-4D97-AF65-F5344CB8AC3E}">
        <p14:creationId xmlns:p14="http://schemas.microsoft.com/office/powerpoint/2010/main" val="2708332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C047-A81C-7C77-E5DD-7D38067E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Learning log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39701-2D76-AA96-0CC3-3770A6C1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77500" lnSpcReduction="20000"/>
          </a:bodyPr>
          <a:lstStyle/>
          <a:p>
            <a:r>
              <a:rPr lang="en-IN" sz="2800" dirty="0"/>
              <a:t>10</a:t>
            </a:r>
            <a:r>
              <a:rPr lang="en-IN" sz="2800" baseline="30000" dirty="0"/>
              <a:t>th</a:t>
            </a:r>
            <a:r>
              <a:rPr lang="en-IN" sz="2800" dirty="0"/>
              <a:t> Dec – Relevant research papers are found, new proof of concepts are created with the new information</a:t>
            </a:r>
          </a:p>
          <a:p>
            <a:r>
              <a:rPr lang="en-IN" sz="2800" dirty="0"/>
              <a:t>14</a:t>
            </a:r>
            <a:r>
              <a:rPr lang="en-IN" sz="2800" baseline="30000" dirty="0"/>
              <a:t>th</a:t>
            </a:r>
            <a:r>
              <a:rPr lang="en-IN" sz="2800" dirty="0"/>
              <a:t> Dec – Learning of </a:t>
            </a:r>
            <a:r>
              <a:rPr lang="en-IN" sz="2800" dirty="0" err="1"/>
              <a:t>HamNoSyS</a:t>
            </a:r>
            <a:r>
              <a:rPr lang="en-IN" sz="2800" dirty="0"/>
              <a:t> and </a:t>
            </a:r>
            <a:r>
              <a:rPr lang="en-IN" sz="2800" dirty="0" err="1"/>
              <a:t>SigML</a:t>
            </a:r>
            <a:r>
              <a:rPr lang="en-IN" sz="2800" dirty="0"/>
              <a:t> integration begins, third approach is created</a:t>
            </a:r>
          </a:p>
          <a:p>
            <a:r>
              <a:rPr lang="en-IN" sz="2800" dirty="0"/>
              <a:t>20</a:t>
            </a:r>
            <a:r>
              <a:rPr lang="en-IN" sz="2800" baseline="30000" dirty="0"/>
              <a:t>th</a:t>
            </a:r>
            <a:r>
              <a:rPr lang="en-IN" sz="2800" dirty="0"/>
              <a:t> Dec – Teachers and friends are requested for external help with JS, </a:t>
            </a:r>
            <a:r>
              <a:rPr lang="en-IN" sz="2800" dirty="0" err="1"/>
              <a:t>coffeescript</a:t>
            </a:r>
            <a:r>
              <a:rPr lang="en-IN" sz="2800" dirty="0"/>
              <a:t> and clean front end</a:t>
            </a:r>
          </a:p>
          <a:p>
            <a:r>
              <a:rPr lang="en-IN" sz="2800" dirty="0"/>
              <a:t>8</a:t>
            </a:r>
            <a:r>
              <a:rPr lang="en-IN" sz="2800" baseline="30000" dirty="0"/>
              <a:t>th</a:t>
            </a:r>
            <a:r>
              <a:rPr lang="en-IN" sz="2800" dirty="0"/>
              <a:t> Jan – Fourth meeting, 2</a:t>
            </a:r>
            <a:r>
              <a:rPr lang="en-IN" sz="2800" baseline="30000" dirty="0"/>
              <a:t>nd</a:t>
            </a:r>
            <a:r>
              <a:rPr lang="en-IN" sz="2800" dirty="0"/>
              <a:t> team checkpoint</a:t>
            </a:r>
          </a:p>
          <a:p>
            <a:r>
              <a:rPr lang="en-IN" sz="2800" dirty="0"/>
              <a:t>11</a:t>
            </a:r>
            <a:r>
              <a:rPr lang="en-IN" sz="2800" baseline="30000" dirty="0"/>
              <a:t>th</a:t>
            </a:r>
            <a:r>
              <a:rPr lang="en-IN" sz="2800" dirty="0"/>
              <a:t> Jan – </a:t>
            </a:r>
            <a:r>
              <a:rPr lang="en-IN" sz="2800" dirty="0" err="1"/>
              <a:t>Coffeescript</a:t>
            </a:r>
            <a:r>
              <a:rPr lang="en-IN" sz="2800" dirty="0"/>
              <a:t> </a:t>
            </a:r>
            <a:r>
              <a:rPr lang="en-IN" sz="2800" dirty="0" err="1"/>
              <a:t>webGL</a:t>
            </a:r>
            <a:r>
              <a:rPr lang="en-IN" sz="2800" dirty="0"/>
              <a:t> avatar is used in tandem with </a:t>
            </a:r>
            <a:r>
              <a:rPr lang="en-IN" sz="2800" dirty="0" err="1"/>
              <a:t>SigML</a:t>
            </a:r>
            <a:r>
              <a:rPr lang="en-IN" sz="2800" dirty="0"/>
              <a:t> for 3d output</a:t>
            </a:r>
          </a:p>
          <a:p>
            <a:r>
              <a:rPr lang="en-IN" sz="2800" dirty="0"/>
              <a:t>17</a:t>
            </a:r>
            <a:r>
              <a:rPr lang="en-IN" sz="2800" baseline="30000" dirty="0"/>
              <a:t>th</a:t>
            </a:r>
            <a:r>
              <a:rPr lang="en-IN" sz="2800" dirty="0"/>
              <a:t> Jan – Final check meeting, projects are finalised</a:t>
            </a:r>
          </a:p>
          <a:p>
            <a:r>
              <a:rPr lang="en-IN" sz="2800" dirty="0"/>
              <a:t>20</a:t>
            </a:r>
            <a:r>
              <a:rPr lang="en-IN" sz="2800" baseline="30000" dirty="0"/>
              <a:t>th</a:t>
            </a:r>
            <a:r>
              <a:rPr lang="en-IN" sz="2800" dirty="0"/>
              <a:t> Jan – Presentation creation starts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72201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17C9-1093-B28C-A254-9BDE9D53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E089-5242-749E-FF68-1D189607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IN" sz="2000" dirty="0">
                <a:hlinkClick r:id="rId2"/>
              </a:rPr>
              <a:t>https://www.researchgate.net/publication/306362600_HamNoSys_to_SiGML_Conversion_System_for_Sign_Language_Automation</a:t>
            </a:r>
            <a:endParaRPr lang="en-IN" sz="2000" dirty="0"/>
          </a:p>
          <a:p>
            <a:r>
              <a:rPr lang="en-IN" sz="2000" dirty="0">
                <a:hlinkClick r:id="rId3"/>
              </a:rPr>
              <a:t>https://vhg.cmp.uea.ac.uk/tech/jas/vhg2021/CWASA-legacy-gui-panel.html</a:t>
            </a:r>
            <a:endParaRPr lang="en-IN" sz="2000" dirty="0"/>
          </a:p>
          <a:p>
            <a:r>
              <a:rPr lang="en-IN" sz="2000" dirty="0">
                <a:hlinkClick r:id="rId4"/>
              </a:rPr>
              <a:t>https://nlp.stanford.edu/software/lex-parser.shtml</a:t>
            </a:r>
            <a:endParaRPr lang="en-IN" sz="2000" dirty="0"/>
          </a:p>
          <a:p>
            <a:r>
              <a:rPr lang="en-IN" sz="2000" dirty="0"/>
              <a:t>S. </a:t>
            </a:r>
            <a:r>
              <a:rPr lang="en-IN" sz="2000" dirty="0" err="1"/>
              <a:t>Prillwitz</a:t>
            </a:r>
            <a:r>
              <a:rPr lang="en-IN" sz="2000" dirty="0"/>
              <a:t>, R. Leven, H. </a:t>
            </a:r>
            <a:r>
              <a:rPr lang="en-IN" sz="2000" dirty="0" err="1"/>
              <a:t>Zienert</a:t>
            </a:r>
            <a:r>
              <a:rPr lang="en-IN" sz="2000" dirty="0"/>
              <a:t>, T. Hanke and J. Henning, </a:t>
            </a:r>
            <a:r>
              <a:rPr lang="en-IN" sz="2000" dirty="0" err="1"/>
              <a:t>HamNoSys</a:t>
            </a:r>
            <a:r>
              <a:rPr lang="en-IN" sz="2000" dirty="0"/>
              <a:t> Version 2.0: Hamburg Notation System for Sign </a:t>
            </a:r>
            <a:r>
              <a:rPr lang="en-IN" sz="2000" dirty="0" err="1"/>
              <a:t>Languages:An</a:t>
            </a:r>
            <a:r>
              <a:rPr lang="en-IN" sz="2000" dirty="0"/>
              <a:t> Introductory Guide, International Studies on Sign Language and Communication of the Deaf, Signum Press, Hamburg, Germany, vol. 5 (1) (PDF) </a:t>
            </a:r>
            <a:r>
              <a:rPr lang="en-IN" sz="2000" dirty="0" err="1"/>
              <a:t>HamNoSys</a:t>
            </a:r>
            <a:r>
              <a:rPr lang="en-IN" sz="2000" dirty="0"/>
              <a:t> to </a:t>
            </a:r>
            <a:r>
              <a:rPr lang="en-IN" sz="2000" dirty="0" err="1"/>
              <a:t>SiGML</a:t>
            </a:r>
            <a:r>
              <a:rPr lang="en-IN" sz="2000" dirty="0"/>
              <a:t> Conversion System for Sign Language Automation</a:t>
            </a:r>
          </a:p>
          <a:p>
            <a:r>
              <a:rPr lang="en-US" sz="2000" b="0" i="0" dirty="0">
                <a:effectLst/>
              </a:rPr>
              <a:t>An Intro to </a:t>
            </a:r>
            <a:r>
              <a:rPr lang="en-US" sz="2000" b="0" i="0" dirty="0" err="1">
                <a:effectLst/>
              </a:rPr>
              <a:t>eSignEditor</a:t>
            </a:r>
            <a:r>
              <a:rPr lang="en-US" sz="2000" b="0" i="0" dirty="0">
                <a:effectLst/>
              </a:rPr>
              <a:t> and HNS, Chapter 5 Representation of the Signs, Improvement and Expansion of a System for Translating Text </a:t>
            </a:r>
            <a:r>
              <a:rPr lang="en-US" sz="2000" b="0" i="0" dirty="0" err="1">
                <a:effectLst/>
              </a:rPr>
              <a:t>toSign</a:t>
            </a:r>
            <a:r>
              <a:rPr lang="en-US" sz="2000" b="0" i="0" dirty="0">
                <a:effectLst/>
              </a:rPr>
              <a:t> Language</a:t>
            </a:r>
          </a:p>
          <a:p>
            <a:r>
              <a:rPr lang="en-IN" sz="2000" dirty="0"/>
              <a:t>https://vh.cmp.uea.ac.uk/index.php/CWA_Signing_Avatars</a:t>
            </a:r>
          </a:p>
        </p:txBody>
      </p:sp>
    </p:spTree>
    <p:extLst>
      <p:ext uri="{BB962C8B-B14F-4D97-AF65-F5344CB8AC3E}">
        <p14:creationId xmlns:p14="http://schemas.microsoft.com/office/powerpoint/2010/main" val="256154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2981-FA95-4BD6-0AAB-3C437ED0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3429000"/>
            <a:ext cx="11029615" cy="1497507"/>
          </a:xfrm>
        </p:spPr>
        <p:txBody>
          <a:bodyPr/>
          <a:lstStyle/>
          <a:p>
            <a:r>
              <a:rPr lang="en-IN" dirty="0"/>
              <a:t>Empowering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8D100-F78D-0992-9A90-D2110402D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255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180F-DB43-E6FF-702F-30B7448B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4000" dirty="0"/>
              <a:t>Is there a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7F23-7E67-885C-14D6-FE91968BB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200" dirty="0"/>
              <a:t>There are 2 main parts of the problem-</a:t>
            </a:r>
          </a:p>
          <a:p>
            <a:r>
              <a:rPr lang="en-IN" sz="3200" dirty="0"/>
              <a:t>Converting Sign Language to text</a:t>
            </a:r>
          </a:p>
          <a:p>
            <a:r>
              <a:rPr lang="en-IN" sz="3200" dirty="0"/>
              <a:t>Converting text to sign language</a:t>
            </a:r>
          </a:p>
          <a:p>
            <a:r>
              <a:rPr lang="en-IN" sz="3200" dirty="0"/>
              <a:t>Converting Both problems are vastly different and require different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56569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8325-CF19-D97A-B0C3-AD79C5A4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600" dirty="0"/>
              <a:t>1) </a:t>
            </a:r>
            <a:r>
              <a:rPr lang="en-IN" sz="3600" dirty="0" err="1"/>
              <a:t>Isl</a:t>
            </a:r>
            <a:r>
              <a:rPr lang="en-IN" sz="3600" dirty="0"/>
              <a:t> to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D0771-258F-5FB5-77E2-73DA1D631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Since the majority does not understand ISL, we require a program that can </a:t>
            </a:r>
            <a:r>
              <a:rPr lang="en-IN" sz="3600" dirty="0">
                <a:solidFill>
                  <a:srgbClr val="FF0000"/>
                </a:solidFill>
              </a:rPr>
              <a:t>successfully convert the gestures into their respectful meanings</a:t>
            </a:r>
          </a:p>
          <a:p>
            <a:r>
              <a:rPr lang="en-IN" sz="3600" dirty="0"/>
              <a:t>This can then simply be read by the user, allowing for general understanding of the user</a:t>
            </a:r>
          </a:p>
        </p:txBody>
      </p:sp>
    </p:spTree>
    <p:extLst>
      <p:ext uri="{BB962C8B-B14F-4D97-AF65-F5344CB8AC3E}">
        <p14:creationId xmlns:p14="http://schemas.microsoft.com/office/powerpoint/2010/main" val="34957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DC39-F974-4A09-9D46-E3A71EDF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Challenges in implementing a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C4F63-642A-810B-2EE8-FFB4D07D9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Creating a program that can </a:t>
            </a:r>
            <a:r>
              <a:rPr lang="en-IN" sz="3600" dirty="0">
                <a:solidFill>
                  <a:srgbClr val="FF0000"/>
                </a:solidFill>
              </a:rPr>
              <a:t>recognise Indian sign language gestures</a:t>
            </a:r>
            <a:r>
              <a:rPr lang="en-IN" sz="3600" dirty="0"/>
              <a:t> and convert them to text in real time</a:t>
            </a:r>
          </a:p>
          <a:p>
            <a:r>
              <a:rPr lang="en-IN" sz="3600" dirty="0"/>
              <a:t>Requires a lot of data to train the respective model</a:t>
            </a:r>
          </a:p>
          <a:p>
            <a:r>
              <a:rPr lang="en-IN" sz="3600" dirty="0"/>
              <a:t>ISL is not well structured compared to other sign language</a:t>
            </a:r>
          </a:p>
          <a:p>
            <a:pPr marL="0" indent="0">
              <a:buNone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37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AB41-FD4E-A87A-BD29-AD7DDCF6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3CB3-520C-3F4C-FF65-0BE190D58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A simple model is created following a </a:t>
            </a:r>
            <a:r>
              <a:rPr lang="en-IN" sz="3600" dirty="0" err="1"/>
              <a:t>RandomForest</a:t>
            </a:r>
            <a:r>
              <a:rPr lang="en-IN" sz="3600" dirty="0"/>
              <a:t> Classifier</a:t>
            </a:r>
          </a:p>
          <a:p>
            <a:r>
              <a:rPr lang="en-IN" sz="3600" dirty="0"/>
              <a:t>The model is given basic data of letters and numbers</a:t>
            </a:r>
          </a:p>
          <a:p>
            <a:r>
              <a:rPr lang="en-IN" sz="3600" dirty="0"/>
              <a:t>Accuracy is not very high</a:t>
            </a:r>
          </a:p>
        </p:txBody>
      </p:sp>
    </p:spTree>
    <p:extLst>
      <p:ext uri="{BB962C8B-B14F-4D97-AF65-F5344CB8AC3E}">
        <p14:creationId xmlns:p14="http://schemas.microsoft.com/office/powerpoint/2010/main" val="428167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1B21-A1ED-C941-3117-FC72E9D9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Improving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F8EC-3F66-C1FF-334C-D9800D67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IN" sz="3600" dirty="0"/>
              <a:t>Due to low accuracy, more preprocessing was required to improve the performance</a:t>
            </a:r>
          </a:p>
          <a:p>
            <a:r>
              <a:rPr lang="en-IN" sz="3600" dirty="0"/>
              <a:t>Classification is now done in batches and clusters</a:t>
            </a:r>
          </a:p>
          <a:p>
            <a:r>
              <a:rPr lang="en-IN" sz="3600" dirty="0"/>
              <a:t>KNN is used to group different instances of the same gesture</a:t>
            </a:r>
          </a:p>
          <a:p>
            <a:r>
              <a:rPr lang="en-IN" sz="3600" dirty="0"/>
              <a:t>Accuracy is improved but not as expected</a:t>
            </a:r>
          </a:p>
        </p:txBody>
      </p:sp>
    </p:spTree>
    <p:extLst>
      <p:ext uri="{BB962C8B-B14F-4D97-AF65-F5344CB8AC3E}">
        <p14:creationId xmlns:p14="http://schemas.microsoft.com/office/powerpoint/2010/main" val="36586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6370-AF0F-3F14-A706-A1F54456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1EFA-42A4-1612-5A21-342C457B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IN" sz="3600" dirty="0"/>
              <a:t>Model is now shifted from a simple machine learning model to an RNN</a:t>
            </a:r>
          </a:p>
          <a:p>
            <a:r>
              <a:rPr lang="en-IN" sz="3600" dirty="0"/>
              <a:t>LSTM is implemented for better processing of letters and strings</a:t>
            </a:r>
          </a:p>
          <a:p>
            <a:r>
              <a:rPr lang="en-IN" sz="3600" dirty="0"/>
              <a:t>Accuracy is improved considerably</a:t>
            </a:r>
          </a:p>
        </p:txBody>
      </p:sp>
    </p:spTree>
    <p:extLst>
      <p:ext uri="{BB962C8B-B14F-4D97-AF65-F5344CB8AC3E}">
        <p14:creationId xmlns:p14="http://schemas.microsoft.com/office/powerpoint/2010/main" val="275109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9CCC-19DF-44C2-E418-CDCDC7DD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3200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8E0E1-BD1C-7CD7-9202-49B851886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D0825DD-BC3F-42D0-6DAF-18629D625B45}"/>
              </a:ext>
            </a:extLst>
          </p:cNvPr>
          <p:cNvSpPr/>
          <p:nvPr/>
        </p:nvSpPr>
        <p:spPr>
          <a:xfrm>
            <a:off x="792000" y="2102400"/>
            <a:ext cx="1120320" cy="991800"/>
          </a:xfrm>
          <a:custGeom>
            <a:avLst/>
            <a:gdLst/>
            <a:ahLst/>
            <a:cxnLst/>
            <a:rect l="0" t="0" r="r" b="b"/>
            <a:pathLst>
              <a:path w="3112" h="2755">
                <a:moveTo>
                  <a:pt x="0" y="0"/>
                </a:moveTo>
                <a:lnTo>
                  <a:pt x="3112" y="0"/>
                </a:lnTo>
                <a:lnTo>
                  <a:pt x="3112" y="2755"/>
                </a:lnTo>
                <a:lnTo>
                  <a:pt x="0" y="27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2320" cap="rnd">
            <a:solidFill>
              <a:srgbClr val="19315F"/>
            </a:solidFill>
            <a:round/>
          </a:ln>
        </p:spPr>
        <p:txBody>
          <a:bodyPr lIns="101160" tIns="56160" rIns="101160" bIns="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6EEA-85B7-45E9-4E06-641BBD231537}"/>
              </a:ext>
            </a:extLst>
          </p:cNvPr>
          <p:cNvSpPr txBox="1"/>
          <p:nvPr/>
        </p:nvSpPr>
        <p:spPr>
          <a:xfrm>
            <a:off x="969480" y="2273040"/>
            <a:ext cx="76428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ISL 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USER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AC9B3-AF6D-023D-AC4C-012823855C1D}"/>
              </a:ext>
            </a:extLst>
          </p:cNvPr>
          <p:cNvSpPr txBox="1"/>
          <p:nvPr/>
        </p:nvSpPr>
        <p:spPr>
          <a:xfrm>
            <a:off x="2280600" y="2412720"/>
            <a:ext cx="1468800" cy="345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Gives Input</a:t>
            </a:r>
            <a:endParaRPr lang="en-US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564122-44A2-EF50-A4BC-4EDFE4992E02}"/>
              </a:ext>
            </a:extLst>
          </p:cNvPr>
          <p:cNvSpPr/>
          <p:nvPr/>
        </p:nvSpPr>
        <p:spPr>
          <a:xfrm>
            <a:off x="4074480" y="2138400"/>
            <a:ext cx="1446840" cy="919440"/>
          </a:xfrm>
          <a:custGeom>
            <a:avLst/>
            <a:gdLst/>
            <a:ahLst/>
            <a:cxnLst/>
            <a:rect l="0" t="0" r="r" b="b"/>
            <a:pathLst>
              <a:path w="4019" h="2554">
                <a:moveTo>
                  <a:pt x="0" y="0"/>
                </a:moveTo>
                <a:lnTo>
                  <a:pt x="4019" y="0"/>
                </a:lnTo>
                <a:lnTo>
                  <a:pt x="4019" y="2554"/>
                </a:lnTo>
                <a:lnTo>
                  <a:pt x="0" y="2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2320" cap="rnd">
            <a:solidFill>
              <a:srgbClr val="19315F"/>
            </a:solidFill>
            <a:round/>
          </a:ln>
        </p:spPr>
        <p:txBody>
          <a:bodyPr lIns="101160" tIns="56160" rIns="101160" bIns="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B6CE2-5C33-8E20-2AC0-49B9C08CD9CD}"/>
              </a:ext>
            </a:extLst>
          </p:cNvPr>
          <p:cNvSpPr txBox="1"/>
          <p:nvPr/>
        </p:nvSpPr>
        <p:spPr>
          <a:xfrm>
            <a:off x="4215780" y="2424060"/>
            <a:ext cx="1163160" cy="57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GESTURE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EDA207-99D0-2AA4-CCA3-B24081B1D414}"/>
              </a:ext>
            </a:extLst>
          </p:cNvPr>
          <p:cNvSpPr/>
          <p:nvPr/>
        </p:nvSpPr>
        <p:spPr>
          <a:xfrm>
            <a:off x="6802560" y="2138400"/>
            <a:ext cx="1141200" cy="919440"/>
          </a:xfrm>
          <a:custGeom>
            <a:avLst/>
            <a:gdLst/>
            <a:ahLst/>
            <a:cxnLst/>
            <a:rect l="0" t="0" r="r" b="b"/>
            <a:pathLst>
              <a:path w="3170" h="2554">
                <a:moveTo>
                  <a:pt x="0" y="0"/>
                </a:moveTo>
                <a:lnTo>
                  <a:pt x="3170" y="0"/>
                </a:lnTo>
                <a:lnTo>
                  <a:pt x="3170" y="2554"/>
                </a:lnTo>
                <a:lnTo>
                  <a:pt x="0" y="2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2320" cap="rnd">
            <a:solidFill>
              <a:srgbClr val="19315F"/>
            </a:solidFill>
            <a:round/>
          </a:ln>
        </p:spPr>
        <p:txBody>
          <a:bodyPr lIns="101160" tIns="56160" rIns="101160" bIns="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32D9-9494-680A-E220-918EAFD6960F}"/>
              </a:ext>
            </a:extLst>
          </p:cNvPr>
          <p:cNvSpPr txBox="1"/>
          <p:nvPr/>
        </p:nvSpPr>
        <p:spPr>
          <a:xfrm>
            <a:off x="6849360" y="2412720"/>
            <a:ext cx="1215720" cy="370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22C15C1-9909-ED51-4C37-5D7D7147AC9E}"/>
              </a:ext>
            </a:extLst>
          </p:cNvPr>
          <p:cNvSpPr/>
          <p:nvPr/>
        </p:nvSpPr>
        <p:spPr>
          <a:xfrm>
            <a:off x="675360" y="4177440"/>
            <a:ext cx="1353600" cy="1270440"/>
          </a:xfrm>
          <a:custGeom>
            <a:avLst/>
            <a:gdLst/>
            <a:ahLst/>
            <a:cxnLst/>
            <a:rect l="0" t="0" r="r" b="b"/>
            <a:pathLst>
              <a:path w="3760" h="3529">
                <a:moveTo>
                  <a:pt x="0" y="0"/>
                </a:moveTo>
                <a:lnTo>
                  <a:pt x="3760" y="0"/>
                </a:lnTo>
                <a:lnTo>
                  <a:pt x="3760" y="3529"/>
                </a:lnTo>
                <a:lnTo>
                  <a:pt x="0" y="35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2320" cap="rnd">
            <a:solidFill>
              <a:srgbClr val="19315F"/>
            </a:solidFill>
            <a:round/>
          </a:ln>
        </p:spPr>
        <p:txBody>
          <a:bodyPr lIns="101160" tIns="56160" rIns="101160" bIns="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3EBFA-08D6-0983-8EEC-40BAE0793FA1}"/>
              </a:ext>
            </a:extLst>
          </p:cNvPr>
          <p:cNvSpPr txBox="1"/>
          <p:nvPr/>
        </p:nvSpPr>
        <p:spPr>
          <a:xfrm>
            <a:off x="687240" y="4360320"/>
            <a:ext cx="1375200" cy="90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Capturing data 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(Data collection.py)</a:t>
            </a:r>
            <a:endParaRPr lang="en-US" sz="1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35539D28-69F9-2D3F-9F46-0E30BA101123}"/>
              </a:ext>
            </a:extLst>
          </p:cNvPr>
          <p:cNvSpPr/>
          <p:nvPr/>
        </p:nvSpPr>
        <p:spPr>
          <a:xfrm>
            <a:off x="2048400" y="4812480"/>
            <a:ext cx="1285560" cy="0"/>
          </a:xfrm>
          <a:prstGeom prst="line">
            <a:avLst/>
          </a:prstGeom>
          <a:ln w="22320" cap="rnd">
            <a:solidFill>
              <a:srgbClr val="19315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-56160" rIns="101160" bIns="-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E3DFE-585B-95DC-78EC-767CD8A2F67A}"/>
              </a:ext>
            </a:extLst>
          </p:cNvPr>
          <p:cNvSpPr txBox="1"/>
          <p:nvPr/>
        </p:nvSpPr>
        <p:spPr>
          <a:xfrm>
            <a:off x="3342960" y="4177440"/>
            <a:ext cx="1270080" cy="1270080"/>
          </a:xfrm>
          <a:prstGeom prst="rect">
            <a:avLst/>
          </a:prstGeom>
          <a:solidFill>
            <a:srgbClr val="FFFFFF"/>
          </a:solidFill>
          <a:ln w="22320" cap="rnd">
            <a:solidFill>
              <a:srgbClr val="19315F"/>
            </a:solidFill>
            <a:round/>
          </a:ln>
          <a:effectLst>
            <a:outerShdw dist="25560" dir="5400000" rotWithShape="0">
              <a:srgbClr val="000000">
                <a:alpha val="55000"/>
              </a:srgbClr>
            </a:outerShdw>
          </a:effectLst>
        </p:spPr>
        <p:txBody>
          <a:bodyPr lIns="101160" tIns="56160" rIns="101160" bIns="56160" anchor="t">
            <a:norm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Process1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(Function.py)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6033-F0A5-CC21-51C3-463DFDC4D41E}"/>
              </a:ext>
            </a:extLst>
          </p:cNvPr>
          <p:cNvSpPr txBox="1"/>
          <p:nvPr/>
        </p:nvSpPr>
        <p:spPr>
          <a:xfrm>
            <a:off x="5851080" y="4177440"/>
            <a:ext cx="1270080" cy="1270080"/>
          </a:xfrm>
          <a:prstGeom prst="rect">
            <a:avLst/>
          </a:prstGeom>
          <a:solidFill>
            <a:srgbClr val="FFFFFF"/>
          </a:solidFill>
          <a:ln w="22320" cap="rnd">
            <a:solidFill>
              <a:srgbClr val="19315F"/>
            </a:solidFill>
            <a:round/>
          </a:ln>
          <a:effectLst>
            <a:outerShdw dist="25560" dir="5400000" rotWithShape="0">
              <a:srgbClr val="000000">
                <a:alpha val="55000"/>
              </a:srgbClr>
            </a:outerShdw>
          </a:effectLst>
        </p:spPr>
        <p:txBody>
          <a:bodyPr lIns="101160" tIns="56160" rIns="101160" bIns="56160" anchor="t">
            <a:norm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700" b="0" strike="noStrike" spc="-1">
                <a:solidFill>
                  <a:srgbClr val="000000"/>
                </a:solidFill>
                <a:latin typeface="Arial"/>
                <a:ea typeface="Arial"/>
              </a:rPr>
              <a:t>Process2</a:t>
            </a: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US" sz="17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 (Data.py)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D942A2DE-C56C-A5F8-45FE-4ADA6ED4B13C}"/>
              </a:ext>
            </a:extLst>
          </p:cNvPr>
          <p:cNvSpPr/>
          <p:nvPr/>
        </p:nvSpPr>
        <p:spPr>
          <a:xfrm>
            <a:off x="7179840" y="4892040"/>
            <a:ext cx="1130760" cy="0"/>
          </a:xfrm>
          <a:prstGeom prst="line">
            <a:avLst/>
          </a:prstGeom>
          <a:ln w="22320" cap="rnd">
            <a:solidFill>
              <a:srgbClr val="19315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-56160" rIns="101160" bIns="-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DAEB-4E5E-20B8-EA4F-FB4FBCC9DACD}"/>
              </a:ext>
            </a:extLst>
          </p:cNvPr>
          <p:cNvSpPr txBox="1"/>
          <p:nvPr/>
        </p:nvSpPr>
        <p:spPr>
          <a:xfrm>
            <a:off x="8358840" y="4177440"/>
            <a:ext cx="1270080" cy="1270080"/>
          </a:xfrm>
          <a:prstGeom prst="rect">
            <a:avLst/>
          </a:prstGeom>
          <a:solidFill>
            <a:srgbClr val="FFFFFF"/>
          </a:solidFill>
          <a:ln w="22320" cap="rnd">
            <a:solidFill>
              <a:srgbClr val="19315F"/>
            </a:solidFill>
            <a:round/>
          </a:ln>
          <a:effectLst>
            <a:outerShdw dist="25560" dir="5400000" rotWithShape="0">
              <a:srgbClr val="000000">
                <a:alpha val="55000"/>
              </a:srgbClr>
            </a:outerShdw>
          </a:effectLst>
        </p:spPr>
        <p:txBody>
          <a:bodyPr lIns="101160" tIns="56160" rIns="101160" bIns="56160" anchor="t">
            <a:norm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Process 3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(Train_model.py)</a:t>
            </a:r>
            <a:endParaRPr lang="en-US" sz="1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A3E67-8AA5-D6BF-1F45-0E7F5AF89CD5}"/>
              </a:ext>
            </a:extLst>
          </p:cNvPr>
          <p:cNvSpPr txBox="1"/>
          <p:nvPr/>
        </p:nvSpPr>
        <p:spPr>
          <a:xfrm>
            <a:off x="9584280" y="2112437"/>
            <a:ext cx="1270080" cy="1270080"/>
          </a:xfrm>
          <a:prstGeom prst="rect">
            <a:avLst/>
          </a:prstGeom>
          <a:solidFill>
            <a:srgbClr val="FFFFFF"/>
          </a:solidFill>
          <a:ln w="22320" cap="rnd">
            <a:solidFill>
              <a:srgbClr val="19315F"/>
            </a:solidFill>
            <a:round/>
          </a:ln>
          <a:effectLst>
            <a:outerShdw dist="25560" dir="5400000" rotWithShape="0">
              <a:srgbClr val="000000">
                <a:alpha val="55000"/>
              </a:srgbClr>
            </a:outerShdw>
          </a:effectLst>
        </p:spPr>
        <p:txBody>
          <a:bodyPr lIns="101160" tIns="56160" rIns="101160" bIns="56160" anchor="t">
            <a:norm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 Final        Detection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(Application.py)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416D6805-7695-0905-7250-9794A114F5F9}"/>
              </a:ext>
            </a:extLst>
          </p:cNvPr>
          <p:cNvSpPr/>
          <p:nvPr/>
        </p:nvSpPr>
        <p:spPr>
          <a:xfrm flipV="1">
            <a:off x="10230480" y="3425040"/>
            <a:ext cx="0" cy="1487160"/>
          </a:xfrm>
          <a:prstGeom prst="line">
            <a:avLst/>
          </a:prstGeom>
          <a:ln w="22320" cap="rnd">
            <a:solidFill>
              <a:srgbClr val="19315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56160" rIns="101160" bIns="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4B38C163-A7A0-0C5C-9D31-978E3EBA16DB}"/>
              </a:ext>
            </a:extLst>
          </p:cNvPr>
          <p:cNvSpPr/>
          <p:nvPr/>
        </p:nvSpPr>
        <p:spPr>
          <a:xfrm>
            <a:off x="1900800" y="2598120"/>
            <a:ext cx="437400" cy="0"/>
          </a:xfrm>
          <a:prstGeom prst="line">
            <a:avLst/>
          </a:prstGeom>
          <a:ln w="22320" cap="rnd">
            <a:solidFill>
              <a:srgbClr val="19315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-56160" rIns="101160" bIns="-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C18C19-EF53-10D1-0C05-5A1CF464BF51}"/>
              </a:ext>
            </a:extLst>
          </p:cNvPr>
          <p:cNvSpPr txBox="1"/>
          <p:nvPr/>
        </p:nvSpPr>
        <p:spPr>
          <a:xfrm>
            <a:off x="4797360" y="4662540"/>
            <a:ext cx="792360" cy="459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MP_Data</a:t>
            </a:r>
            <a:endParaRPr lang="en-US" sz="1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1C37DC28-9A8A-F9B5-8893-3D82E46E5F1F}"/>
              </a:ext>
            </a:extLst>
          </p:cNvPr>
          <p:cNvSpPr/>
          <p:nvPr/>
        </p:nvSpPr>
        <p:spPr>
          <a:xfrm>
            <a:off x="4665600" y="4812480"/>
            <a:ext cx="164880" cy="0"/>
          </a:xfrm>
          <a:prstGeom prst="line">
            <a:avLst/>
          </a:prstGeom>
          <a:ln w="22320" cap="rnd">
            <a:solidFill>
              <a:srgbClr val="19315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-56160" rIns="101160" bIns="-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A7B81E1A-9848-CE42-7243-6A112650B00B}"/>
              </a:ext>
            </a:extLst>
          </p:cNvPr>
          <p:cNvSpPr/>
          <p:nvPr/>
        </p:nvSpPr>
        <p:spPr>
          <a:xfrm>
            <a:off x="5558760" y="4812480"/>
            <a:ext cx="322560" cy="0"/>
          </a:xfrm>
          <a:prstGeom prst="line">
            <a:avLst/>
          </a:prstGeom>
          <a:ln w="22320" cap="rnd">
            <a:solidFill>
              <a:srgbClr val="19315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-56160" rIns="101160" bIns="-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A66CC6BE-ED75-8DC1-746C-23424D69A43B}"/>
              </a:ext>
            </a:extLst>
          </p:cNvPr>
          <p:cNvSpPr/>
          <p:nvPr/>
        </p:nvSpPr>
        <p:spPr>
          <a:xfrm>
            <a:off x="9650880" y="4892040"/>
            <a:ext cx="621360" cy="0"/>
          </a:xfrm>
          <a:prstGeom prst="line">
            <a:avLst/>
          </a:prstGeom>
          <a:ln w="22320" cap="rnd">
            <a:solidFill>
              <a:srgbClr val="19315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-56160" rIns="101160" bIns="-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2AA33DD3-CCC9-5F36-5BF1-162384AACADC}"/>
              </a:ext>
            </a:extLst>
          </p:cNvPr>
          <p:cNvSpPr/>
          <p:nvPr/>
        </p:nvSpPr>
        <p:spPr>
          <a:xfrm>
            <a:off x="3461873" y="2603765"/>
            <a:ext cx="632520" cy="0"/>
          </a:xfrm>
          <a:prstGeom prst="line">
            <a:avLst/>
          </a:prstGeom>
          <a:ln w="22320" cap="rnd">
            <a:solidFill>
              <a:srgbClr val="19315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-56160" rIns="101160" bIns="-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DA5EB65C-185E-4972-3481-DF0C14F07B34}"/>
              </a:ext>
            </a:extLst>
          </p:cNvPr>
          <p:cNvSpPr/>
          <p:nvPr/>
        </p:nvSpPr>
        <p:spPr>
          <a:xfrm>
            <a:off x="5551920" y="2654640"/>
            <a:ext cx="1230840" cy="0"/>
          </a:xfrm>
          <a:prstGeom prst="line">
            <a:avLst/>
          </a:prstGeom>
          <a:ln w="22320" cap="rnd">
            <a:solidFill>
              <a:srgbClr val="19315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-56160" rIns="101160" bIns="-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C092E2CB-9AD7-8F25-BA29-5BD20445D4DC}"/>
              </a:ext>
            </a:extLst>
          </p:cNvPr>
          <p:cNvSpPr/>
          <p:nvPr/>
        </p:nvSpPr>
        <p:spPr>
          <a:xfrm flipH="1">
            <a:off x="7974360" y="2654640"/>
            <a:ext cx="1579320" cy="0"/>
          </a:xfrm>
          <a:prstGeom prst="line">
            <a:avLst/>
          </a:prstGeom>
          <a:ln w="22320" cap="rnd">
            <a:solidFill>
              <a:srgbClr val="19315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160" tIns="-56160" rIns="101160" bIns="-561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089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1456</TotalTime>
  <Words>1133</Words>
  <Application>Microsoft Office PowerPoint</Application>
  <PresentationFormat>Widescreen</PresentationFormat>
  <Paragraphs>125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g_d0_f4</vt:lpstr>
      <vt:lpstr>Gill Sans MT</vt:lpstr>
      <vt:lpstr>Wingdings 2</vt:lpstr>
      <vt:lpstr>Dividend</vt:lpstr>
      <vt:lpstr>Dell Hackathon Indian Sign Language Localisation</vt:lpstr>
      <vt:lpstr>The problem</vt:lpstr>
      <vt:lpstr>Is there a solution?</vt:lpstr>
      <vt:lpstr>1) Isl to text</vt:lpstr>
      <vt:lpstr>Challenges in implementing a solution</vt:lpstr>
      <vt:lpstr>Solution 1</vt:lpstr>
      <vt:lpstr>Improving solution 1</vt:lpstr>
      <vt:lpstr>Solution 2</vt:lpstr>
      <vt:lpstr>Working</vt:lpstr>
      <vt:lpstr>Working contd.</vt:lpstr>
      <vt:lpstr>Limitations</vt:lpstr>
      <vt:lpstr>2) Text to isl</vt:lpstr>
      <vt:lpstr>Challenges</vt:lpstr>
      <vt:lpstr>Initial Approach</vt:lpstr>
      <vt:lpstr>Initial Approach contd.</vt:lpstr>
      <vt:lpstr>areas of Improvement</vt:lpstr>
      <vt:lpstr>Approach 2</vt:lpstr>
      <vt:lpstr>Problems with approach 2</vt:lpstr>
      <vt:lpstr>Final approach</vt:lpstr>
      <vt:lpstr>The solution</vt:lpstr>
      <vt:lpstr>Solution contd.</vt:lpstr>
      <vt:lpstr>The working</vt:lpstr>
      <vt:lpstr>Working contd.</vt:lpstr>
      <vt:lpstr>Existing solutions and inspirations</vt:lpstr>
      <vt:lpstr>Future prospect</vt:lpstr>
      <vt:lpstr>Learning Log</vt:lpstr>
      <vt:lpstr>Learning log contd.</vt:lpstr>
      <vt:lpstr>References</vt:lpstr>
      <vt:lpstr>Empowering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to ISL</dc:title>
  <dc:creator>dell .</dc:creator>
  <cp:lastModifiedBy>dell .</cp:lastModifiedBy>
  <cp:revision>8</cp:revision>
  <dcterms:created xsi:type="dcterms:W3CDTF">2024-01-20T16:54:16Z</dcterms:created>
  <dcterms:modified xsi:type="dcterms:W3CDTF">2024-01-23T04:15:52Z</dcterms:modified>
</cp:coreProperties>
</file>